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9" r:id="rId5"/>
    <p:sldId id="258" r:id="rId6"/>
    <p:sldId id="260" r:id="rId7"/>
    <p:sldId id="265" r:id="rId8"/>
    <p:sldId id="262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6082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56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E67E5-9EAB-244D-1467-647923543E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49DA46-17FB-2E3F-5277-9364FA7647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BA4DB-8E2E-1384-2328-90F7053B2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C40DD-2C96-356B-82C3-F0CF06F05C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EFE9A-9DDF-792F-D6DC-3026CFACA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448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531F4-1130-0C4F-D1D9-A82C3CCDF1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F9E82C-629D-229F-BC8C-4B55819D8C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D8DD4-2B47-D34B-5052-064566EE11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6EA20-512C-2234-4FC1-50AB333F6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D2D5C-B52F-D49F-A954-2D19127F3F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790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6452F11-C04D-DD22-1897-2C8B304C2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890EA8-D9EF-45C8-7795-DE863C822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E3F2B-B68E-5F60-32FF-278DE6737C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A63BD-2DA8-492E-1823-F49C69C585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366F3F-2A52-F848-E723-4C72F91A1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796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BE5F2-FFFA-5732-F9D9-53714D13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5AF696-798F-B4EB-8E9A-4A5A904F18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57A3C-78A4-874C-B12E-46188D9A4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CAE733-714C-46FF-9A66-A2C6AB0A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8FAB8-74DA-FDE8-D46E-B3CE294BE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96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4CA320-FA5D-ECD5-A43A-4B0D787705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34CA600-DF0B-5F5A-1007-867E4FE024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5A79E-F210-8A96-506C-1375E8664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D2E12-6CD8-125B-8087-E18DDD735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038F00-C01C-9A2D-DFEF-624CDB097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DFA29-5F27-7040-E614-A7E64FD919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2E123-5211-E8FC-4B58-B6C196DD5E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9F0FA7-4D26-F226-62BA-F6EFF680A5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C3D56-A5D7-552C-ADB1-928D88C62C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8DAB92-C521-8354-F2B4-179847481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8ADAC8-5A89-00EE-4208-D6CF54A8CF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48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8A8D9-2BBE-17B9-B2E0-32C8F84FF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A98994-B135-C5BC-0AC5-3867AD6526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C4B20-57D2-2B03-3FC5-B10D1B2D4B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F32A86-F524-FAAC-71B7-40483D5322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8E1581-9D49-0E9B-2049-DE457DF28D9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2B3BB-6E78-CB1E-52E9-3176E85F7C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1CA892-E3B3-3773-0028-733BAF436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068264-5FF5-7913-FB4B-92ACABD51E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851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8E1299-1E5A-BE21-335D-7DD808CDD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EE446D-7030-1CEB-E547-A118A9C78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F46C0C-B574-A120-22F9-8B082224E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987F5B-96A4-E7CF-6795-8951E4E8D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302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A79EE8-CEF0-998E-7F03-D994A6E945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08EA34-A891-844F-FF55-0BECA4A2E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EACADA-C0E2-5AB6-2D6D-0E18BBBA3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92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95499-BAAE-7F67-141D-7AA3075DC4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93DB4-AE8B-3ED1-6C1B-4F13A4B2E2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FE7E80-CA50-F4B6-B58D-0A0A19B91B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57EB9B-AD76-6D97-524F-C6F0FDC1B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A379EC-CA1E-110B-BA21-BCD052C5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57119E-42EE-AD78-359A-0D92BF5A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275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7E564-4CD0-B7C3-19F6-8534E8241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0616EFF-1592-F7B4-B01C-6DF6F3C67BE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743D2-E960-CC8F-8B45-402797838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A0785B-2E1D-44DD-69A0-009C4381E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35A755-211C-2E4B-49D0-1EA5FCA95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10A236-1B79-1D69-A9A6-FF5EE3434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95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2DD5847-79EB-0FE9-B8E3-D1260538B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3F4C5-E63D-0F20-0BFF-5D721FFBEA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F2118D-CBD1-2F63-148E-217C283FCB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AF2324-1010-41A2-AA32-5564DFD02ACB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E742FC-4ABC-A288-E51C-007FA03845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EDC18-D8E0-F7F7-C111-1D40F0EFFF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B5CDDC-FC8C-4B21-99C3-C682205BFC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523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1458DD-1E7C-5CAD-8B81-0A9244EB5BD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Advanced Analysis (Two Temperature Model)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9A7FE1-D040-91FE-C13E-85BD78B7434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22874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D3348-5AE1-780F-5FDB-85571A32E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Depth-Dependent Modeling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31E78-5A70-C2AA-4970-0095EB9436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128" y="1825625"/>
            <a:ext cx="5757672" cy="435133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1) Make sure all parameters are appropriately set up.</a:t>
            </a:r>
          </a:p>
          <a:p>
            <a:pPr marL="0" indent="0">
              <a:buNone/>
            </a:pPr>
            <a:r>
              <a:rPr lang="en-US" dirty="0"/>
              <a:t>2) Make sure the path to heat capacity file is correct.</a:t>
            </a:r>
          </a:p>
          <a:p>
            <a:pPr marL="0" indent="0">
              <a:buNone/>
            </a:pPr>
            <a:r>
              <a:rPr lang="en-US" dirty="0"/>
              <a:t>3) Click “TTM (depth dependent) or TTM Compare to model (modeling only).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TTMDepthDependent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B14A632-CB54-265E-E895-0EA5F78292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462" y="1295118"/>
            <a:ext cx="5143523" cy="526176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3524250" y="1295119"/>
            <a:ext cx="1476374" cy="232438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1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2381250" y="3619500"/>
            <a:ext cx="2619374" cy="9334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2381250" y="2686049"/>
            <a:ext cx="1143000" cy="80962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3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CF837A9-2C2E-3E66-F922-819EFD4B76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96128" y="5956526"/>
            <a:ext cx="6387375" cy="831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829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B5FE6-2BA5-7192-8DB1-7E2855691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Preparation of the files (prerequisites)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A38DF8-F2D7-B243-6B84-DFF830C13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One file (output of </a:t>
            </a:r>
            <a:r>
              <a:rPr lang="en-US" dirty="0" err="1"/>
              <a:t>TxtShuffle</a:t>
            </a:r>
            <a:r>
              <a:rPr lang="en-US" dirty="0"/>
              <a:t> or Nematicity). Two channels (from Nematicity) should be treated separately. Another option – use average over two channels for TTM</a:t>
            </a:r>
          </a:p>
          <a:p>
            <a:r>
              <a:rPr lang="en-US" dirty="0"/>
              <a:t>File with the heat capacity (for CL(T), in </a:t>
            </a:r>
            <a:r>
              <a:rPr lang="en-US" dirty="0" err="1"/>
              <a:t>mJ</a:t>
            </a:r>
            <a:r>
              <a:rPr lang="en-US" dirty="0"/>
              <a:t> mol</a:t>
            </a:r>
            <a:r>
              <a:rPr lang="en-US" baseline="30000" dirty="0"/>
              <a:t>-1</a:t>
            </a:r>
            <a:r>
              <a:rPr lang="en-US" dirty="0"/>
              <a:t>K</a:t>
            </a:r>
            <a:r>
              <a:rPr lang="en-US" baseline="30000" dirty="0"/>
              <a:t>-1</a:t>
            </a:r>
            <a:r>
              <a:rPr lang="en-US" dirty="0"/>
              <a:t>).</a:t>
            </a:r>
          </a:p>
          <a:p>
            <a:r>
              <a:rPr lang="en-US" dirty="0"/>
              <a:t>User should know: Wavelength (of pump pulse, 800 nm default), FWHM of pump pulse, extinction coefficient (optical constant k), Reflectance, electron heat capacity coefficient (Sommerfeld coefficient gamma </a:t>
            </a:r>
            <a:r>
              <a:rPr lang="el-GR" dirty="0"/>
              <a:t>γ</a:t>
            </a:r>
            <a:r>
              <a:rPr lang="en-US" dirty="0"/>
              <a:t> (</a:t>
            </a:r>
            <a:r>
              <a:rPr lang="en-US" dirty="0" err="1"/>
              <a:t>mJ</a:t>
            </a:r>
            <a:r>
              <a:rPr lang="en-US" dirty="0"/>
              <a:t> mol</a:t>
            </a:r>
            <a:r>
              <a:rPr lang="en-US" baseline="30000" dirty="0"/>
              <a:t>-1</a:t>
            </a:r>
            <a:r>
              <a:rPr lang="en-US" dirty="0"/>
              <a:t>K</a:t>
            </a:r>
            <a:r>
              <a:rPr lang="en-US" baseline="30000" dirty="0"/>
              <a:t>-2</a:t>
            </a:r>
            <a:r>
              <a:rPr lang="en-US" dirty="0"/>
              <a:t>)), density of material (kg m</a:t>
            </a:r>
            <a:r>
              <a:rPr lang="en-US" baseline="30000" dirty="0"/>
              <a:t>-3</a:t>
            </a:r>
            <a:r>
              <a:rPr lang="en-US" dirty="0"/>
              <a:t>), and molar weight (kg/mol).</a:t>
            </a:r>
          </a:p>
          <a:p>
            <a:r>
              <a:rPr lang="en-US" dirty="0"/>
              <a:t>Additionally, to estimate the photoinduced stress, one should provide Gruneisen lattice and electron constants.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TTMPrerequisites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3431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1D28B-BA9E-8849-CA7E-2FAE5AEEFA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the </a:t>
            </a:r>
            <a:r>
              <a:rPr lang="en-US" dirty="0" err="1"/>
              <a:t>MainWindow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5AF06DF-FEAD-CB94-772D-DCBD16B060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1670" y="1398080"/>
            <a:ext cx="9309370" cy="46767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7C17ED7-810C-DA67-DCDE-31A4779BC100}"/>
              </a:ext>
            </a:extLst>
          </p:cNvPr>
          <p:cNvSpPr txBox="1"/>
          <p:nvPr/>
        </p:nvSpPr>
        <p:spPr>
          <a:xfrm>
            <a:off x="71670" y="6123543"/>
            <a:ext cx="941603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Detailed explanation of all UI elements is given in the video </a:t>
            </a:r>
            <a:r>
              <a:rPr lang="en-US" b="1" dirty="0" err="1"/>
              <a:t>TTMOverview</a:t>
            </a:r>
            <a:endParaRPr lang="en-US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F8B7F7E-A121-23F8-ED8F-BD47CEC0F17E}"/>
              </a:ext>
            </a:extLst>
          </p:cNvPr>
          <p:cNvSpPr/>
          <p:nvPr/>
        </p:nvSpPr>
        <p:spPr>
          <a:xfrm>
            <a:off x="6922008" y="4334256"/>
            <a:ext cx="2377440" cy="1024128"/>
          </a:xfrm>
          <a:prstGeom prst="rect">
            <a:avLst/>
          </a:prstGeom>
          <a:noFill/>
          <a:ln w="38100"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F8B7F7E-A121-23F8-ED8F-BD47CEC0F17E}"/>
              </a:ext>
            </a:extLst>
          </p:cNvPr>
          <p:cNvSpPr/>
          <p:nvPr/>
        </p:nvSpPr>
        <p:spPr>
          <a:xfrm>
            <a:off x="7900416" y="1633397"/>
            <a:ext cx="1399032" cy="553686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F0ED9E5-312E-AD10-9485-C1B722165867}"/>
              </a:ext>
            </a:extLst>
          </p:cNvPr>
          <p:cNvSpPr/>
          <p:nvPr/>
        </p:nvSpPr>
        <p:spPr>
          <a:xfrm>
            <a:off x="6922008" y="3617784"/>
            <a:ext cx="2377440" cy="716472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0F3F03A-21B8-C03F-00FB-DEC26C546BD1}"/>
              </a:ext>
            </a:extLst>
          </p:cNvPr>
          <p:cNvSpPr/>
          <p:nvPr/>
        </p:nvSpPr>
        <p:spPr>
          <a:xfrm>
            <a:off x="6922008" y="5354821"/>
            <a:ext cx="2377440" cy="53391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C82D459-5724-EEF2-0723-BBA59A96786B}"/>
              </a:ext>
            </a:extLst>
          </p:cNvPr>
          <p:cNvSpPr/>
          <p:nvPr/>
        </p:nvSpPr>
        <p:spPr>
          <a:xfrm>
            <a:off x="6922008" y="1624814"/>
            <a:ext cx="978408" cy="91797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E70F543-9018-FCDA-0B83-36317D807C9F}"/>
              </a:ext>
            </a:extLst>
          </p:cNvPr>
          <p:cNvSpPr/>
          <p:nvPr/>
        </p:nvSpPr>
        <p:spPr>
          <a:xfrm>
            <a:off x="6922008" y="2523743"/>
            <a:ext cx="978408" cy="1094041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6AEE696-E06A-F438-DABB-687D9021A6AC}"/>
              </a:ext>
            </a:extLst>
          </p:cNvPr>
          <p:cNvSpPr/>
          <p:nvPr/>
        </p:nvSpPr>
        <p:spPr>
          <a:xfrm>
            <a:off x="71670" y="1739377"/>
            <a:ext cx="4877578" cy="51004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AEE696-E06A-F438-DABB-687D9021A6AC}"/>
              </a:ext>
            </a:extLst>
          </p:cNvPr>
          <p:cNvSpPr/>
          <p:nvPr/>
        </p:nvSpPr>
        <p:spPr>
          <a:xfrm>
            <a:off x="3722354" y="2244374"/>
            <a:ext cx="1226894" cy="1038005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33B946-E64C-FC84-4D9B-1129F365FC6F}"/>
              </a:ext>
            </a:extLst>
          </p:cNvPr>
          <p:cNvSpPr/>
          <p:nvPr/>
        </p:nvSpPr>
        <p:spPr>
          <a:xfrm>
            <a:off x="4335800" y="5027390"/>
            <a:ext cx="1571223" cy="60188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33B946-E64C-FC84-4D9B-1129F365FC6F}"/>
              </a:ext>
            </a:extLst>
          </p:cNvPr>
          <p:cNvSpPr/>
          <p:nvPr/>
        </p:nvSpPr>
        <p:spPr>
          <a:xfrm>
            <a:off x="5005986" y="3954574"/>
            <a:ext cx="1834429" cy="1002682"/>
          </a:xfrm>
          <a:prstGeom prst="rect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F260A7A-3A44-EB8C-CA48-CFE06EB35656}"/>
              </a:ext>
            </a:extLst>
          </p:cNvPr>
          <p:cNvSpPr/>
          <p:nvPr/>
        </p:nvSpPr>
        <p:spPr>
          <a:xfrm>
            <a:off x="6020972" y="4957255"/>
            <a:ext cx="819444" cy="615377"/>
          </a:xfrm>
          <a:prstGeom prst="rect">
            <a:avLst/>
          </a:prstGeom>
          <a:noFill/>
          <a:ln w="3810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118191-E563-231F-0653-184C74EC6C8E}"/>
              </a:ext>
            </a:extLst>
          </p:cNvPr>
          <p:cNvSpPr/>
          <p:nvPr/>
        </p:nvSpPr>
        <p:spPr>
          <a:xfrm>
            <a:off x="2689880" y="5193792"/>
            <a:ext cx="1571224" cy="719828"/>
          </a:xfrm>
          <a:prstGeom prst="rect">
            <a:avLst/>
          </a:prstGeom>
          <a:noFill/>
          <a:ln w="3810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6ED167E-97CB-3D80-2448-E18E6C233013}"/>
              </a:ext>
            </a:extLst>
          </p:cNvPr>
          <p:cNvSpPr/>
          <p:nvPr/>
        </p:nvSpPr>
        <p:spPr>
          <a:xfrm>
            <a:off x="3722354" y="4624102"/>
            <a:ext cx="1283631" cy="403287"/>
          </a:xfrm>
          <a:prstGeom prst="rect">
            <a:avLst/>
          </a:prstGeom>
          <a:noFill/>
          <a:ln w="38100">
            <a:solidFill>
              <a:srgbClr val="7030A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118191-E563-231F-0653-184C74EC6C8E}"/>
              </a:ext>
            </a:extLst>
          </p:cNvPr>
          <p:cNvSpPr/>
          <p:nvPr/>
        </p:nvSpPr>
        <p:spPr>
          <a:xfrm>
            <a:off x="5005984" y="2626500"/>
            <a:ext cx="1834429" cy="1279386"/>
          </a:xfrm>
          <a:prstGeom prst="rect">
            <a:avLst/>
          </a:prstGeom>
          <a:noFill/>
          <a:ln w="38100">
            <a:solidFill>
              <a:schemeClr val="accent2"/>
            </a:solidFill>
            <a:prstDash val="solid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7C17ED7-810C-DA67-DCDE-31A4779BC100}"/>
              </a:ext>
            </a:extLst>
          </p:cNvPr>
          <p:cNvSpPr txBox="1"/>
          <p:nvPr/>
        </p:nvSpPr>
        <p:spPr>
          <a:xfrm>
            <a:off x="9437776" y="26480"/>
            <a:ext cx="2810960" cy="7017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Next sections are highlighted by different </a:t>
            </a:r>
            <a:r>
              <a:rPr lang="en-US" dirty="0" err="1"/>
              <a:t>colorboxes</a:t>
            </a:r>
            <a:r>
              <a:rPr lang="en-US" dirty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File information, scan type, initial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00B050"/>
                </a:solidFill>
              </a:rPr>
              <a:t>Pre-defined parameters for TTM* (in this case, G and </a:t>
            </a:r>
            <a:r>
              <a:rPr lang="en-US" b="1" dirty="0" err="1">
                <a:solidFill>
                  <a:srgbClr val="00B050"/>
                </a:solidFill>
              </a:rPr>
              <a:t>tau_ee</a:t>
            </a:r>
            <a:r>
              <a:rPr lang="en-US" b="1" dirty="0">
                <a:solidFill>
                  <a:srgbClr val="00B050"/>
                </a:solidFill>
              </a:rPr>
              <a:t> are user defined and can be used for Manual Fit)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/>
                </a:solidFill>
              </a:rPr>
              <a:t>Manual Fit section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3"/>
                </a:solidFill>
              </a:rPr>
              <a:t>Lattice Heat Capacity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 err="1">
                <a:solidFill>
                  <a:srgbClr val="156082"/>
                </a:solidFill>
              </a:rPr>
              <a:t>AutoFIt</a:t>
            </a:r>
            <a:r>
              <a:rPr lang="en-US" b="1" dirty="0">
                <a:solidFill>
                  <a:srgbClr val="156082"/>
                </a:solidFill>
              </a:rPr>
              <a:t> routine (“Advanced Fit”)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C000"/>
                </a:solidFill>
              </a:rPr>
              <a:t>Save Files (should be used if “save files after the fit” options are not chosen)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5"/>
                </a:solidFill>
              </a:rPr>
              <a:t>Zero Shift check (optional)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2">
                    <a:lumMod val="50000"/>
                  </a:schemeClr>
                </a:solidFill>
              </a:rPr>
              <a:t>Elements from previous versions that do not work/ Other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F33B946-E64C-FC84-4D9B-1129F365FC6F}"/>
              </a:ext>
            </a:extLst>
          </p:cNvPr>
          <p:cNvSpPr/>
          <p:nvPr/>
        </p:nvSpPr>
        <p:spPr>
          <a:xfrm>
            <a:off x="6020969" y="5553706"/>
            <a:ext cx="819444" cy="533916"/>
          </a:xfrm>
          <a:prstGeom prst="rect">
            <a:avLst/>
          </a:prstGeom>
          <a:noFill/>
          <a:ln w="38100">
            <a:solidFill>
              <a:schemeClr val="accent2">
                <a:lumMod val="50000"/>
              </a:schemeClr>
            </a:solidFill>
            <a:prstDash val="sys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F8B7F7E-A121-23F8-ED8F-BD47CEC0F17E}"/>
              </a:ext>
            </a:extLst>
          </p:cNvPr>
          <p:cNvSpPr/>
          <p:nvPr/>
        </p:nvSpPr>
        <p:spPr>
          <a:xfrm>
            <a:off x="7900416" y="2626329"/>
            <a:ext cx="1399032" cy="991454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306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01E1-E755-6B7D-2CAD-258B36515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 required parameters for the fitting (TTM)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id="{CA53AC38-2B71-9E7B-3F2F-8C500D3529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02673" y="1772339"/>
            <a:ext cx="4782217" cy="150516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D845DB9-5C91-2ACC-DF96-B227F71AD4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317" y="1934080"/>
            <a:ext cx="3858163" cy="413442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5086350" y="2066925"/>
            <a:ext cx="685800" cy="457200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5753100" y="2771086"/>
            <a:ext cx="685800" cy="457200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654366" y="3866803"/>
            <a:ext cx="1822258" cy="171798"/>
          </a:xfrm>
          <a:prstGeom prst="rect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52399" y="4942785"/>
            <a:ext cx="3324225" cy="1125721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654366" y="3438176"/>
            <a:ext cx="1822258" cy="428626"/>
          </a:xfrm>
          <a:prstGeom prst="rect">
            <a:avLst/>
          </a:prstGeom>
          <a:noFill/>
          <a:ln w="3810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654366" y="3438176"/>
            <a:ext cx="1822258" cy="428626"/>
          </a:xfrm>
          <a:prstGeom prst="rect">
            <a:avLst/>
          </a:prstGeom>
          <a:noFill/>
          <a:ln w="38100"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076E4C2-D539-D17E-ECF7-22137F93F44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29225" y="3572085"/>
            <a:ext cx="4010585" cy="781159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6707981" y="3724102"/>
            <a:ext cx="245269" cy="209723"/>
          </a:xfrm>
          <a:prstGeom prst="rect">
            <a:avLst/>
          </a:prstGeom>
          <a:noFill/>
          <a:ln w="38100"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752600" y="2603708"/>
            <a:ext cx="1724023" cy="253792"/>
          </a:xfrm>
          <a:prstGeom prst="rect">
            <a:avLst/>
          </a:prstGeom>
          <a:noFill/>
          <a:ln w="38100">
            <a:solidFill>
              <a:srgbClr val="15608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6830613" y="3974619"/>
            <a:ext cx="122638" cy="253792"/>
          </a:xfrm>
          <a:prstGeom prst="rect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7725963" y="3652489"/>
            <a:ext cx="122638" cy="253792"/>
          </a:xfrm>
          <a:prstGeom prst="rect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7725963" y="3906281"/>
            <a:ext cx="122638" cy="25379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752599" y="2144468"/>
            <a:ext cx="1724023" cy="25379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752599" y="2378491"/>
            <a:ext cx="1724023" cy="253792"/>
          </a:xfrm>
          <a:prstGeom prst="rect">
            <a:avLst/>
          </a:prstGeom>
          <a:noFill/>
          <a:ln w="38100">
            <a:solidFill>
              <a:schemeClr val="tx2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333376" y="2748779"/>
            <a:ext cx="1238250" cy="253792"/>
          </a:xfrm>
          <a:prstGeom prst="rect">
            <a:avLst/>
          </a:prstGeom>
          <a:noFill/>
          <a:ln w="38100"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333376" y="3004657"/>
            <a:ext cx="1238250" cy="253792"/>
          </a:xfrm>
          <a:prstGeom prst="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6086476" y="3994701"/>
            <a:ext cx="248278" cy="253792"/>
          </a:xfrm>
          <a:prstGeom prst="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8497174" y="3866802"/>
            <a:ext cx="248278" cy="253792"/>
          </a:xfrm>
          <a:prstGeom prst="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8621313" y="3613010"/>
            <a:ext cx="248278" cy="253792"/>
          </a:xfrm>
          <a:prstGeom prst="rect">
            <a:avLst/>
          </a:prstGeom>
          <a:noFill/>
          <a:ln w="381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8744353" y="3856231"/>
            <a:ext cx="248278" cy="2537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8843068" y="3597206"/>
            <a:ext cx="248278" cy="2537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6522280" y="4016638"/>
            <a:ext cx="248278" cy="2537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6707981" y="2144468"/>
            <a:ext cx="323611" cy="2537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7265234" y="2857500"/>
            <a:ext cx="189859" cy="253792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EA09CAA3-4F61-4B2E-3126-52A0D50FA2EC}"/>
              </a:ext>
            </a:extLst>
          </p:cNvPr>
          <p:cNvSpPr/>
          <p:nvPr/>
        </p:nvSpPr>
        <p:spPr>
          <a:xfrm>
            <a:off x="1719581" y="4085500"/>
            <a:ext cx="1757041" cy="456336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770CEF2-7ABA-0D5D-4CB9-DE349DE4982C}"/>
              </a:ext>
            </a:extLst>
          </p:cNvPr>
          <p:cNvSpPr txBox="1"/>
          <p:nvPr/>
        </p:nvSpPr>
        <p:spPr>
          <a:xfrm>
            <a:off x="4562475" y="484561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dirty="0"/>
              <a:t>Color boxes show which parameters correspond to which term in TTM. Black boxes show the “fitting” parameters, that are being obtained from TTM. </a:t>
            </a:r>
          </a:p>
          <a:p>
            <a:r>
              <a:rPr lang="en-US" dirty="0"/>
              <a:t>All parameters are saved into the </a:t>
            </a:r>
            <a:r>
              <a:rPr lang="en-US" b="1" dirty="0" err="1"/>
              <a:t>LastScanTextBoxes.fts</a:t>
            </a:r>
            <a:r>
              <a:rPr lang="en-US" b="1" dirty="0"/>
              <a:t> </a:t>
            </a:r>
            <a:r>
              <a:rPr lang="en-US" dirty="0"/>
              <a:t>when the user clicks “Fit all” (</a:t>
            </a:r>
            <a:r>
              <a:rPr lang="en-US" dirty="0" err="1"/>
              <a:t>Advantec</a:t>
            </a:r>
            <a:r>
              <a:rPr lang="en-US" dirty="0"/>
              <a:t> Fit routine)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TTMPrerequisites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322378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C4077-8D7C-84CE-902F-1FB04AD35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Heat Capacity (Lattice)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432DA-3666-F613-5913-ED8A8A0DC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9325" y="1825625"/>
            <a:ext cx="5324475" cy="4351338"/>
          </a:xfrm>
        </p:spPr>
        <p:txBody>
          <a:bodyPr/>
          <a:lstStyle/>
          <a:p>
            <a:r>
              <a:rPr lang="en-US" dirty="0"/>
              <a:t>At low temperatures, the best approach is to find the heat capacity from prior literature, digitize it, and save as two </a:t>
            </a:r>
            <a:r>
              <a:rPr lang="en-US" dirty="0" err="1"/>
              <a:t>coloumn</a:t>
            </a:r>
            <a:r>
              <a:rPr lang="en-US" dirty="0"/>
              <a:t> file (tab separated, from Origin)</a:t>
            </a:r>
          </a:p>
          <a:p>
            <a:endParaRPr lang="en-US" dirty="0"/>
          </a:p>
          <a:p>
            <a:r>
              <a:rPr lang="en-US" dirty="0"/>
              <a:t>Video explanation is given in the video </a:t>
            </a:r>
            <a:r>
              <a:rPr lang="en-US" b="1" dirty="0" err="1"/>
              <a:t>TTMPrerequisites</a:t>
            </a:r>
            <a:endParaRPr lang="en-US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59E9E8C-3D15-F0F2-D4C2-150580A7AE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369" y="1711601"/>
            <a:ext cx="5577456" cy="4579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804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F108B-8930-3256-F456-B42AEC011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Zero Shift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64C286-BA4B-6ECF-2F13-F24A250017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4944" y="0"/>
            <a:ext cx="5257800" cy="4351338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Due to using Naldo et al. (2020) TTM, the source term S(t), that is initially includes only the laser pulse, broadens, leading to </a:t>
            </a:r>
            <a:r>
              <a:rPr lang="en-US" dirty="0" err="1"/>
              <a:t>actificial</a:t>
            </a:r>
            <a:r>
              <a:rPr lang="en-US" dirty="0"/>
              <a:t> shift of the time of arrival of the “pulse”. To reduce the difference between the model with the correct source term and modified source term, shift should be introduced. </a:t>
            </a:r>
            <a:r>
              <a:rPr lang="en-US" b="1" dirty="0"/>
              <a:t>This shift does not affect the constants, obtained from the fit. (</a:t>
            </a:r>
            <a:r>
              <a:rPr lang="en-US" b="1" dirty="0">
                <a:solidFill>
                  <a:srgbClr val="FF0000"/>
                </a:solidFill>
              </a:rPr>
              <a:t>But modifying the model does</a:t>
            </a:r>
            <a:r>
              <a:rPr lang="en-US" b="1" dirty="0"/>
              <a:t>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449401-33EE-B901-CAF4-A47312C06D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7030" y="1236664"/>
            <a:ext cx="3782224" cy="295278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385ECB-3E1F-0178-CFAA-93360F45DD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2800" y="4324390"/>
            <a:ext cx="2982144" cy="253361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60F7847-915B-2456-7C84-47BF765404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04" y="4350895"/>
            <a:ext cx="3253146" cy="24805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67B0D6-A32D-9E7B-4F7B-6BFBB973EC0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92094" y="4256128"/>
            <a:ext cx="2982144" cy="2481785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29791033-D2EF-B6FC-808C-7AAE18A5DE8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17088" y="4324390"/>
            <a:ext cx="2782526" cy="2312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3285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01401-90E0-F691-4436-A9DD42054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838"/>
            <a:ext cx="12192000" cy="1325563"/>
          </a:xfrm>
        </p:spPr>
        <p:txBody>
          <a:bodyPr/>
          <a:lstStyle/>
          <a:p>
            <a:r>
              <a:rPr lang="en-US" dirty="0"/>
              <a:t>Program Main Routine (TTM fit of </a:t>
            </a:r>
            <a:r>
              <a:rPr lang="el-GR" dirty="0"/>
              <a:t>Δ</a:t>
            </a:r>
            <a:r>
              <a:rPr lang="en-US" dirty="0"/>
              <a:t>R/R Data)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2B5E50-0725-278D-C0E8-452D61E079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07671" y="3607808"/>
            <a:ext cx="4277008" cy="300122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F13D62D-1110-A731-8ABF-2AD3F189D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7671" y="3607808"/>
            <a:ext cx="4271760" cy="300122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2C11672-D13E-98FA-B8BB-03C814836F8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60" y="3632899"/>
            <a:ext cx="4002124" cy="3162300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040885E6-ABB3-DC76-BC7C-8D4E027D1A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50831678"/>
                  </p:ext>
                </p:extLst>
              </p:nvPr>
            </p:nvGraphicFramePr>
            <p:xfrm>
              <a:off x="-1063752" y="1759430"/>
              <a:ext cx="6321552" cy="1325564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96817">
                      <a:extLst>
                        <a:ext uri="{9D8B030D-6E8A-4147-A177-3AD203B41FA5}">
                          <a16:colId xmlns:a16="http://schemas.microsoft.com/office/drawing/2014/main" val="2342378805"/>
                        </a:ext>
                      </a:extLst>
                    </a:gridCol>
                    <a:gridCol w="5706957">
                      <a:extLst>
                        <a:ext uri="{9D8B030D-6E8A-4147-A177-3AD203B41FA5}">
                          <a16:colId xmlns:a16="http://schemas.microsoft.com/office/drawing/2014/main" val="3584021601"/>
                        </a:ext>
                      </a:extLst>
                    </a:gridCol>
                    <a:gridCol w="417778">
                      <a:extLst>
                        <a:ext uri="{9D8B030D-6E8A-4147-A177-3AD203B41FA5}">
                          <a16:colId xmlns:a16="http://schemas.microsoft.com/office/drawing/2014/main" val="2203546247"/>
                        </a:ext>
                      </a:extLst>
                    </a:gridCol>
                  </a:tblGrid>
                  <a:tr h="662782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sub>
                                    </m:sSub>
                                  </m:e>
                                </m:d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=−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d>
                                  <m:d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e>
                                </m:d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𝑆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72903205"/>
                      </a:ext>
                    </a:extLst>
                  </a:tr>
                  <a:tr h="662782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𝐶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num>
                                  <m:den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𝜕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den>
                                </m:f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𝐺</m:t>
                                </m:r>
                                <m:d>
                                  <m:d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𝑒</m:t>
                                        </m:r>
                                      </m:sub>
                                    </m:s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sSub>
                                      <m:sSubPr>
                                        <m:ctrlPr>
                                          <a:rPr lang="en-US" sz="1400" i="1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r>
                                          <a:rPr lang="en-US" sz="1800">
                                            <a:effectLst/>
                                            <a:latin typeface="Cambria Math" panose="02040503050406030204" pitchFamily="18" charset="0"/>
                                          </a:rPr>
                                          <m:t>𝐿</m:t>
                                        </m:r>
                                      </m:sub>
                                    </m:sSub>
                                  </m:e>
                                </m:d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(2)</a:t>
                          </a:r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96892760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8" name="Table 7">
                <a:extLst>
                  <a:ext uri="{FF2B5EF4-FFF2-40B4-BE49-F238E27FC236}">
                    <a16:creationId xmlns:a16="http://schemas.microsoft.com/office/drawing/2014/main" id="{040885E6-ABB3-DC76-BC7C-8D4E027D1AA6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50831678"/>
                  </p:ext>
                </p:extLst>
              </p:nvPr>
            </p:nvGraphicFramePr>
            <p:xfrm>
              <a:off x="-1063752" y="1759430"/>
              <a:ext cx="6321552" cy="1325564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96817">
                      <a:extLst>
                        <a:ext uri="{9D8B030D-6E8A-4147-A177-3AD203B41FA5}">
                          <a16:colId xmlns:a16="http://schemas.microsoft.com/office/drawing/2014/main" val="2342378805"/>
                        </a:ext>
                      </a:extLst>
                    </a:gridCol>
                    <a:gridCol w="5706957">
                      <a:extLst>
                        <a:ext uri="{9D8B030D-6E8A-4147-A177-3AD203B41FA5}">
                          <a16:colId xmlns:a16="http://schemas.microsoft.com/office/drawing/2014/main" val="3584021601"/>
                        </a:ext>
                      </a:extLst>
                    </a:gridCol>
                    <a:gridCol w="417778">
                      <a:extLst>
                        <a:ext uri="{9D8B030D-6E8A-4147-A177-3AD203B41FA5}">
                          <a16:colId xmlns:a16="http://schemas.microsoft.com/office/drawing/2014/main" val="2203546247"/>
                        </a:ext>
                      </a:extLst>
                    </a:gridCol>
                  </a:tblGrid>
                  <a:tr h="662782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5"/>
                          <a:stretch>
                            <a:fillRect l="-3415" r="-7364" b="-9909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(1)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3072903205"/>
                      </a:ext>
                    </a:extLst>
                  </a:tr>
                  <a:tr h="662782">
                    <a:tc>
                      <a:txBody>
                        <a:bodyPr/>
                        <a:lstStyle/>
                        <a:p>
                          <a:pPr marL="0" marR="0" algn="just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5"/>
                          <a:stretch>
                            <a:fillRect l="-3415" t="-100917" r="-736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l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(2)</a:t>
                          </a:r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496892760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A32D2FFA-BDDC-B7B2-B032-3934BFC6D23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424793"/>
                  </p:ext>
                </p:extLst>
              </p:nvPr>
            </p:nvGraphicFramePr>
            <p:xfrm>
              <a:off x="3905547" y="4055001"/>
              <a:ext cx="3930305" cy="444627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62560">
                      <a:extLst>
                        <a:ext uri="{9D8B030D-6E8A-4147-A177-3AD203B41FA5}">
                          <a16:colId xmlns:a16="http://schemas.microsoft.com/office/drawing/2014/main" val="2888731617"/>
                        </a:ext>
                      </a:extLst>
                    </a:gridCol>
                    <a:gridCol w="2867581">
                      <a:extLst>
                        <a:ext uri="{9D8B030D-6E8A-4147-A177-3AD203B41FA5}">
                          <a16:colId xmlns:a16="http://schemas.microsoft.com/office/drawing/2014/main" val="984326173"/>
                        </a:ext>
                      </a:extLst>
                    </a:gridCol>
                    <a:gridCol w="900164">
                      <a:extLst>
                        <a:ext uri="{9D8B030D-6E8A-4147-A177-3AD203B41FA5}">
                          <a16:colId xmlns:a16="http://schemas.microsoft.com/office/drawing/2014/main" val="811966309"/>
                        </a:ext>
                      </a:extLst>
                    </a:gridCol>
                  </a:tblGrid>
                  <a:tr h="411480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7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left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∆</m:t>
                                    </m:r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num>
                                  <m:den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𝑅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=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𝑎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𝑒</m:t>
                                    </m:r>
                                  </m:sub>
                                </m:sSub>
                                <m:d>
                                  <m:d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𝑏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∆</m:t>
                                </m:r>
                                <m:sSub>
                                  <m:sSubPr>
                                    <m:ctrlPr>
                                      <a:rPr lang="en-US" sz="1400" i="1">
                                        <a:effectLst/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𝑇</m:t>
                                    </m:r>
                                  </m:e>
                                  <m:sub>
                                    <m:r>
                                      <a:rPr lang="en-US" sz="1800">
                                        <a:effectLst/>
                                        <a:latin typeface="Cambria Math" panose="02040503050406030204" pitchFamily="18" charset="0"/>
                                      </a:rPr>
                                      <m:t>𝐿</m:t>
                                    </m:r>
                                  </m:sub>
                                </m:sSub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𝑡</m:t>
                                </m:r>
                                <m:r>
                                  <a:rPr lang="en-US" sz="1800">
                                    <a:effectLst/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oMath>
                            </m:oMathPara>
                          </a14:m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(3)</a:t>
                          </a:r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277542026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9" name="Table 8">
                <a:extLst>
                  <a:ext uri="{FF2B5EF4-FFF2-40B4-BE49-F238E27FC236}">
                    <a16:creationId xmlns:a16="http://schemas.microsoft.com/office/drawing/2014/main" id="{A32D2FFA-BDDC-B7B2-B032-3934BFC6D23F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5424793"/>
                  </p:ext>
                </p:extLst>
              </p:nvPr>
            </p:nvGraphicFramePr>
            <p:xfrm>
              <a:off x="3905547" y="4055001"/>
              <a:ext cx="3930305" cy="444627"/>
            </p:xfrm>
            <a:graphic>
              <a:graphicData uri="http://schemas.openxmlformats.org/drawingml/2006/table">
                <a:tbl>
                  <a:tblPr firstRow="1" firstCol="1" bandRow="1">
                    <a:tableStyleId>{2D5ABB26-0587-4C30-8999-92F81FD0307C}</a:tableStyleId>
                  </a:tblPr>
                  <a:tblGrid>
                    <a:gridCol w="162560">
                      <a:extLst>
                        <a:ext uri="{9D8B030D-6E8A-4147-A177-3AD203B41FA5}">
                          <a16:colId xmlns:a16="http://schemas.microsoft.com/office/drawing/2014/main" val="2888731617"/>
                        </a:ext>
                      </a:extLst>
                    </a:gridCol>
                    <a:gridCol w="2867581">
                      <a:extLst>
                        <a:ext uri="{9D8B030D-6E8A-4147-A177-3AD203B41FA5}">
                          <a16:colId xmlns:a16="http://schemas.microsoft.com/office/drawing/2014/main" val="984326173"/>
                        </a:ext>
                      </a:extLst>
                    </a:gridCol>
                    <a:gridCol w="900164">
                      <a:extLst>
                        <a:ext uri="{9D8B030D-6E8A-4147-A177-3AD203B41FA5}">
                          <a16:colId xmlns:a16="http://schemas.microsoft.com/office/drawing/2014/main" val="811966309"/>
                        </a:ext>
                      </a:extLst>
                    </a:gridCol>
                  </a:tblGrid>
                  <a:tr h="444627">
                    <a:tc>
                      <a:txBody>
                        <a:bodyPr/>
                        <a:lstStyle/>
                        <a:p>
                          <a:pPr marL="0" marR="0" algn="ctr">
                            <a:lnSpc>
                              <a:spcPct val="115000"/>
                            </a:lnSpc>
                            <a:spcBef>
                              <a:spcPts val="0"/>
                            </a:spcBef>
                            <a:spcAft>
                              <a:spcPts val="700"/>
                            </a:spcAft>
                          </a:pPr>
                          <a:r>
                            <a:rPr lang="en-US" sz="1800">
                              <a:effectLst/>
                            </a:rPr>
                            <a:t> </a:t>
                          </a:r>
                          <a:endParaRPr lang="en-US" sz="140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68580" marR="68580" marT="0" marB="0" anchor="ctr">
                        <a:blipFill>
                          <a:blip r:embed="rId6"/>
                          <a:stretch>
                            <a:fillRect l="-5732" r="-31423" b="-1351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algn="ctr"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</a:pPr>
                          <a:r>
                            <a:rPr lang="en-US" sz="1800" dirty="0">
                              <a:effectLst/>
                            </a:rPr>
                            <a:t>(3)</a:t>
                          </a:r>
                          <a:endParaRPr lang="en-US" sz="1400" dirty="0">
                            <a:effectLst/>
                            <a:latin typeface="Times New Roman" panose="020206030504050203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endParaRPr>
                        </a:p>
                      </a:txBody>
                      <a:tcPr marL="68580" marR="68580" marT="0" marB="0" anchor="ctr"/>
                    </a:tc>
                    <a:extLst>
                      <a:ext uri="{0D108BD9-81ED-4DB2-BD59-A6C34878D82A}">
                        <a16:rowId xmlns:a16="http://schemas.microsoft.com/office/drawing/2014/main" val="1277542026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0" name="Arrow: Right 9">
            <a:extLst>
              <a:ext uri="{FF2B5EF4-FFF2-40B4-BE49-F238E27FC236}">
                <a16:creationId xmlns:a16="http://schemas.microsoft.com/office/drawing/2014/main" id="{C7AFBB91-FAF8-F331-D256-968C176AA57C}"/>
              </a:ext>
            </a:extLst>
          </p:cNvPr>
          <p:cNvSpPr/>
          <p:nvPr/>
        </p:nvSpPr>
        <p:spPr>
          <a:xfrm rot="5400000">
            <a:off x="2235221" y="1203495"/>
            <a:ext cx="631109" cy="838963"/>
          </a:xfrm>
          <a:prstGeom prst="rightArrow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b="1" dirty="0"/>
              <a:t>1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63D996DD-728C-5428-F602-7FFEF87AD499}"/>
              </a:ext>
            </a:extLst>
          </p:cNvPr>
          <p:cNvSpPr/>
          <p:nvPr/>
        </p:nvSpPr>
        <p:spPr>
          <a:xfrm>
            <a:off x="4017474" y="4499628"/>
            <a:ext cx="3818378" cy="838963"/>
          </a:xfrm>
          <a:prstGeom prst="rightArrow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3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212EFCD-5A7E-5983-7133-0C46DC404F6B}"/>
              </a:ext>
            </a:extLst>
          </p:cNvPr>
          <p:cNvSpPr txBox="1"/>
          <p:nvPr/>
        </p:nvSpPr>
        <p:spPr>
          <a:xfrm>
            <a:off x="97273" y="1026859"/>
            <a:ext cx="54411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Make an estimation of G, and </a:t>
            </a:r>
            <a:r>
              <a:rPr lang="el-GR" dirty="0"/>
              <a:t>τ</a:t>
            </a:r>
            <a:r>
              <a:rPr lang="en-US" baseline="-25000" dirty="0"/>
              <a:t>e-e </a:t>
            </a:r>
            <a:r>
              <a:rPr lang="en-US" dirty="0"/>
              <a:t>[parameter inside S(t)]</a:t>
            </a: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0A9A7DF7-FE47-6FFE-5058-D9E5384BF674}"/>
              </a:ext>
            </a:extLst>
          </p:cNvPr>
          <p:cNvSpPr/>
          <p:nvPr/>
        </p:nvSpPr>
        <p:spPr>
          <a:xfrm rot="5400000">
            <a:off x="2144659" y="3071631"/>
            <a:ext cx="812233" cy="838963"/>
          </a:xfrm>
          <a:prstGeom prst="rightArrow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b="1" dirty="0"/>
              <a:t>2</a:t>
            </a:r>
          </a:p>
        </p:txBody>
      </p:sp>
      <p:sp>
        <p:nvSpPr>
          <p:cNvPr id="14" name="Arrow: Bent-Up 13">
            <a:extLst>
              <a:ext uri="{FF2B5EF4-FFF2-40B4-BE49-F238E27FC236}">
                <a16:creationId xmlns:a16="http://schemas.microsoft.com/office/drawing/2014/main" id="{4BBD6BDE-E3AB-079E-AB7F-F618CFEB7B90}"/>
              </a:ext>
            </a:extLst>
          </p:cNvPr>
          <p:cNvSpPr/>
          <p:nvPr/>
        </p:nvSpPr>
        <p:spPr>
          <a:xfrm rot="16200000">
            <a:off x="7252345" y="306743"/>
            <a:ext cx="1618488" cy="4908022"/>
          </a:xfrm>
          <a:prstGeom prst="bentUpArrow">
            <a:avLst/>
          </a:prstGeom>
          <a:ln>
            <a:solidFill>
              <a:srgbClr val="4472C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BCCFEC0-BFD0-C8AF-0C0B-ECFE74E3CD2E}"/>
              </a:ext>
            </a:extLst>
          </p:cNvPr>
          <p:cNvSpPr txBox="1"/>
          <p:nvPr/>
        </p:nvSpPr>
        <p:spPr>
          <a:xfrm>
            <a:off x="8238744" y="216476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219F1C4-0D09-BE30-0B98-41BFDBF99FC5}"/>
              </a:ext>
            </a:extLst>
          </p:cNvPr>
          <p:cNvSpPr txBox="1"/>
          <p:nvPr/>
        </p:nvSpPr>
        <p:spPr>
          <a:xfrm>
            <a:off x="6271603" y="1732530"/>
            <a:ext cx="39342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Adjust G, and </a:t>
            </a:r>
            <a:r>
              <a:rPr lang="el-GR" dirty="0"/>
              <a:t>τ</a:t>
            </a:r>
            <a:r>
              <a:rPr lang="en-US" baseline="-25000" dirty="0"/>
              <a:t>e-e </a:t>
            </a:r>
            <a:r>
              <a:rPr lang="en-US" dirty="0"/>
              <a:t>[parameter inside S(t)]</a:t>
            </a:r>
          </a:p>
        </p:txBody>
      </p:sp>
      <p:sp>
        <p:nvSpPr>
          <p:cNvPr id="17" name="Slide Number Placeholder 7">
            <a:extLst>
              <a:ext uri="{FF2B5EF4-FFF2-40B4-BE49-F238E27FC236}">
                <a16:creationId xmlns:a16="http://schemas.microsoft.com/office/drawing/2014/main" id="{53B57CFC-E08B-7B64-3741-140A102E1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23CAEE23-6F2C-4E6B-9155-93724E57D049}" type="slidenum">
              <a:rPr lang="en-US" smtClean="0"/>
              <a:t>7</a:t>
            </a:fld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6EE58A3-CBCA-1F39-8CFD-0C38347EA264}"/>
              </a:ext>
            </a:extLst>
          </p:cNvPr>
          <p:cNvSpPr txBox="1"/>
          <p:nvPr/>
        </p:nvSpPr>
        <p:spPr>
          <a:xfrm>
            <a:off x="5688978" y="356562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5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99208679-1A73-7B87-9373-557780B6D4A5}"/>
              </a:ext>
            </a:extLst>
          </p:cNvPr>
          <p:cNvGrpSpPr/>
          <p:nvPr/>
        </p:nvGrpSpPr>
        <p:grpSpPr>
          <a:xfrm>
            <a:off x="4017474" y="2711281"/>
            <a:ext cx="3818378" cy="1354255"/>
            <a:chOff x="4017474" y="2711281"/>
            <a:chExt cx="3818378" cy="1354255"/>
          </a:xfrm>
        </p:grpSpPr>
        <p:sp>
          <p:nvSpPr>
            <p:cNvPr id="20" name="Arrow: Bent-Up 19">
              <a:extLst>
                <a:ext uri="{FF2B5EF4-FFF2-40B4-BE49-F238E27FC236}">
                  <a16:creationId xmlns:a16="http://schemas.microsoft.com/office/drawing/2014/main" id="{4C59DCD1-DC03-16F5-68BC-6332952AD110}"/>
                </a:ext>
              </a:extLst>
            </p:cNvPr>
            <p:cNvSpPr/>
            <p:nvPr/>
          </p:nvSpPr>
          <p:spPr>
            <a:xfrm rot="5400000">
              <a:off x="5249535" y="1479220"/>
              <a:ext cx="1354255" cy="3818378"/>
            </a:xfrm>
            <a:prstGeom prst="bentUpArrow">
              <a:avLst>
                <a:gd name="adj1" fmla="val 25000"/>
                <a:gd name="adj2" fmla="val 23035"/>
                <a:gd name="adj3" fmla="val 31961"/>
              </a:avLst>
            </a:prstGeom>
            <a:ln>
              <a:solidFill>
                <a:srgbClr val="4472C4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F8E376C-3662-6006-3B43-E7BDB6D8C6A3}"/>
                </a:ext>
              </a:extLst>
            </p:cNvPr>
            <p:cNvSpPr txBox="1"/>
            <p:nvPr/>
          </p:nvSpPr>
          <p:spPr>
            <a:xfrm>
              <a:off x="4581912" y="2986568"/>
              <a:ext cx="251581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Repeat steps 1-4 until </a:t>
              </a:r>
            </a:p>
            <a:p>
              <a:r>
                <a:rPr lang="en-US" dirty="0"/>
                <a:t>G, and </a:t>
              </a:r>
              <a:r>
                <a:rPr lang="el-GR" dirty="0"/>
                <a:t>τ</a:t>
              </a:r>
              <a:r>
                <a:rPr lang="en-US" baseline="-25000" dirty="0"/>
                <a:t>e-e </a:t>
              </a:r>
              <a:r>
                <a:rPr lang="en-US" dirty="0"/>
                <a:t> are optimized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7EEC7AEF-357C-C7FD-6B05-002E10F6081F}"/>
              </a:ext>
            </a:extLst>
          </p:cNvPr>
          <p:cNvSpPr txBox="1"/>
          <p:nvPr/>
        </p:nvSpPr>
        <p:spPr>
          <a:xfrm>
            <a:off x="5626586" y="3559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144696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4" grpId="0" animBg="1"/>
      <p:bldP spid="16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AF71D-3D85-7BF3-DEA9-496480DE37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Manual Fits, Zero Shift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C065195-6E0A-96BA-5EBF-E0551152BF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90688"/>
            <a:ext cx="8661570" cy="4351338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B169C8-A1FB-C77D-6623-CC24A2433402}"/>
              </a:ext>
            </a:extLst>
          </p:cNvPr>
          <p:cNvSpPr txBox="1">
            <a:spLocks/>
          </p:cNvSpPr>
          <p:nvPr/>
        </p:nvSpPr>
        <p:spPr>
          <a:xfrm>
            <a:off x="8661570" y="990601"/>
            <a:ext cx="3530430" cy="5629274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1) Make sure the parameters are correct for the current sample \ material</a:t>
            </a:r>
          </a:p>
          <a:p>
            <a:pPr marL="0" indent="0">
              <a:buNone/>
            </a:pPr>
            <a:r>
              <a:rPr lang="en-US" dirty="0"/>
              <a:t>2) Select the file (using Browse button), check the correct measurement set type, enter correct temperature \ fluence. Enter the guess parameters (Shift X, Less points, Ignore points after ) – to get the right scan size \ number of points. Click Load file. If the choice is not satisfactory, change the parameters, click Load again.</a:t>
            </a:r>
          </a:p>
          <a:p>
            <a:pPr marL="0" indent="0">
              <a:buNone/>
            </a:pPr>
            <a:r>
              <a:rPr lang="en-US" dirty="0"/>
              <a:t>3) Set the correct Fit region. Fit opened scan manually (optionally – choose the one scan with the best signal – to-noise \ cleanest signature – to identify the “0” shift).</a:t>
            </a:r>
          </a:p>
          <a:p>
            <a:pPr marL="0" indent="0">
              <a:buNone/>
            </a:pPr>
            <a:r>
              <a:rPr lang="en-US" dirty="0"/>
              <a:t>4) Adjust G and </a:t>
            </a:r>
            <a:r>
              <a:rPr lang="en-US" dirty="0" err="1"/>
              <a:t>tau_ee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5) If needed, change “Shift X” parameter, re-load the file (using Load file button)</a:t>
            </a:r>
          </a:p>
          <a:p>
            <a:pPr marL="0" indent="0">
              <a:buNone/>
            </a:pPr>
            <a:r>
              <a:rPr lang="en-US" dirty="0"/>
              <a:t>6)Fit the scan again</a:t>
            </a:r>
          </a:p>
          <a:p>
            <a:pPr marL="0" indent="0">
              <a:buNone/>
            </a:pPr>
            <a:r>
              <a:rPr lang="en-US" dirty="0"/>
              <a:t>Repeat 4-6 until satisfied.</a:t>
            </a:r>
          </a:p>
          <a:p>
            <a:pPr marL="0" indent="0">
              <a:buNone/>
            </a:pPr>
            <a:r>
              <a:rPr lang="en-US" dirty="0"/>
              <a:t>7) (Optional) Click Check Zero Shift (opened scan) to verify the current zero shift is adequate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TTMFirstManualScans</a:t>
            </a:r>
            <a:endParaRPr lang="en-US" b="1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0" y="1887664"/>
            <a:ext cx="4543425" cy="6459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2,5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6305551" y="1887664"/>
            <a:ext cx="2266950" cy="25128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1,4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4619626" y="2828925"/>
            <a:ext cx="1685925" cy="117157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3,6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4619625" y="1854201"/>
            <a:ext cx="1685925" cy="645986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3*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3390900" y="4562475"/>
            <a:ext cx="942975" cy="4000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7</a:t>
            </a:r>
          </a:p>
        </p:txBody>
      </p:sp>
    </p:spTree>
    <p:extLst>
      <p:ext uri="{BB962C8B-B14F-4D97-AF65-F5344CB8AC3E}">
        <p14:creationId xmlns:p14="http://schemas.microsoft.com/office/powerpoint/2010/main" val="120402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A71957-A2EF-8400-D83A-72ED86471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Automatic Fit Routine</a:t>
            </a: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7DA692E9-62B0-F739-974D-237CC956039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690688"/>
            <a:ext cx="8001000" cy="4019486"/>
          </a:xfrm>
          <a:prstGeom prst="rect">
            <a:avLst/>
          </a:prstGeom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F9DD9500-9E6A-73FC-7773-D6C2E394D8E4}"/>
              </a:ext>
            </a:extLst>
          </p:cNvPr>
          <p:cNvSpPr txBox="1">
            <a:spLocks/>
          </p:cNvSpPr>
          <p:nvPr/>
        </p:nvSpPr>
        <p:spPr>
          <a:xfrm>
            <a:off x="8001000" y="1444625"/>
            <a:ext cx="41910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If all parameters already known \ zero shift identified (check </a:t>
            </a:r>
            <a:r>
              <a:rPr lang="en-US" b="1" dirty="0" err="1"/>
              <a:t>TTMFirstManualScans</a:t>
            </a:r>
            <a:r>
              <a:rPr lang="en-US" b="1" dirty="0"/>
              <a:t>) </a:t>
            </a:r>
            <a:r>
              <a:rPr lang="en-US" dirty="0"/>
              <a:t>then:</a:t>
            </a:r>
          </a:p>
          <a:p>
            <a:pPr marL="0" indent="0">
              <a:buNone/>
            </a:pPr>
            <a:r>
              <a:rPr lang="en-US" dirty="0"/>
              <a:t>1) Select the file (using Browse button), check the correct measurement set type, enter correct temperature \ fluence. Enter the guess parameters (Shift X, Less points, Ignore points after ) – to get the right scan size \ number of points. Click Load file. </a:t>
            </a:r>
          </a:p>
          <a:p>
            <a:pPr marL="0" indent="0">
              <a:buNone/>
            </a:pPr>
            <a:r>
              <a:rPr lang="en-US" dirty="0"/>
              <a:t>2) Set the approximate </a:t>
            </a:r>
            <a:r>
              <a:rPr lang="en-US" dirty="0" err="1"/>
              <a:t>bounadies</a:t>
            </a:r>
            <a:r>
              <a:rPr lang="en-US" dirty="0"/>
              <a:t> for the Fit region. Click “Fit all” </a:t>
            </a:r>
          </a:p>
          <a:p>
            <a:pPr marL="0" indent="0">
              <a:buNone/>
            </a:pPr>
            <a:r>
              <a:rPr lang="en-US" dirty="0"/>
              <a:t>3) If needed, save the files separately.</a:t>
            </a:r>
          </a:p>
          <a:p>
            <a:pPr marL="0" indent="0">
              <a:buNone/>
            </a:pPr>
            <a:r>
              <a:rPr lang="en-US" dirty="0"/>
              <a:t>Video explanation is given in the video </a:t>
            </a:r>
            <a:r>
              <a:rPr lang="en-US" b="1" dirty="0" err="1"/>
              <a:t>TTMAdvFitRoutine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1" y="1868614"/>
            <a:ext cx="4248150" cy="56026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5848350" y="4176839"/>
            <a:ext cx="2085975" cy="99047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5086350" y="4719702"/>
            <a:ext cx="761999" cy="52857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242532F-DAA1-EDE9-A1AD-190FE24094D0}"/>
              </a:ext>
            </a:extLst>
          </p:cNvPr>
          <p:cNvSpPr/>
          <p:nvPr/>
        </p:nvSpPr>
        <p:spPr>
          <a:xfrm>
            <a:off x="4248151" y="3912552"/>
            <a:ext cx="1600198" cy="80715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                                                       3</a:t>
            </a:r>
          </a:p>
        </p:txBody>
      </p:sp>
    </p:spTree>
    <p:extLst>
      <p:ext uri="{BB962C8B-B14F-4D97-AF65-F5344CB8AC3E}">
        <p14:creationId xmlns:p14="http://schemas.microsoft.com/office/powerpoint/2010/main" val="3206098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962</TotalTime>
  <Words>930</Words>
  <Application>Microsoft Office PowerPoint</Application>
  <PresentationFormat>Widescreen</PresentationFormat>
  <Paragraphs>82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Aptos</vt:lpstr>
      <vt:lpstr>Aptos Display</vt:lpstr>
      <vt:lpstr>Arial</vt:lpstr>
      <vt:lpstr>Cambria Math</vt:lpstr>
      <vt:lpstr>Times New Roman</vt:lpstr>
      <vt:lpstr>Office Theme</vt:lpstr>
      <vt:lpstr>Advanced Analysis (Two Temperature Model)</vt:lpstr>
      <vt:lpstr>Preparation of the files (prerequisites) </vt:lpstr>
      <vt:lpstr>Overview of the MainWindow</vt:lpstr>
      <vt:lpstr>All required parameters for the fitting (TTM)</vt:lpstr>
      <vt:lpstr>Heat Capacity (Lattice)</vt:lpstr>
      <vt:lpstr>Zero Shift</vt:lpstr>
      <vt:lpstr>Program Main Routine (TTM fit of ΔR/R Data)</vt:lpstr>
      <vt:lpstr>First Manual Fits, Zero Shift</vt:lpstr>
      <vt:lpstr>Automatic Fit Routine</vt:lpstr>
      <vt:lpstr>Depth-Dependent Modeling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Alexander Bartenev</dc:creator>
  <cp:lastModifiedBy>Alexander Bartenev</cp:lastModifiedBy>
  <cp:revision>9</cp:revision>
  <dcterms:created xsi:type="dcterms:W3CDTF">2026-04-08T17:32:53Z</dcterms:created>
  <dcterms:modified xsi:type="dcterms:W3CDTF">2026-04-11T21:55:19Z</dcterms:modified>
</cp:coreProperties>
</file>